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9" r:id="rId3"/>
    <p:sldId id="260" r:id="rId4"/>
    <p:sldId id="261" r:id="rId5"/>
    <p:sldId id="262" r:id="rId6"/>
    <p:sldId id="265" r:id="rId7"/>
    <p:sldId id="266" r:id="rId8"/>
    <p:sldId id="268" r:id="rId9"/>
    <p:sldId id="270" r:id="rId10"/>
    <p:sldId id="272" r:id="rId11"/>
    <p:sldId id="275" r:id="rId12"/>
    <p:sldId id="276" r:id="rId13"/>
    <p:sldId id="277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3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2012-01-17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sv-SE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2012-01-17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Drag picture to placeholder or click icon to add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2012-01-17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sv-S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2012-01-17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2012-01-17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2012-01-17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Drag picture to placeholder or click icon to add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sv-S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2012-01-17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2012-01-17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2012-01-17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2012-01-17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2012-01-17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sv-S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2012-01-17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v-S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2012-01-17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4" Type="http://schemas.openxmlformats.org/officeDocument/2006/relationships/image" Target="../media/image13.jp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1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europe2020/reaching-the-goals/targets/index_sv.htm" TargetMode="External"/><Relationship Id="rId4" Type="http://schemas.openxmlformats.org/officeDocument/2006/relationships/hyperlink" Target="http://sv.wikipedia.org/wiki/F%C3%B6rnybara_energik%C3%A4llor" TargetMode="External"/><Relationship Id="rId5" Type="http://schemas.openxmlformats.org/officeDocument/2006/relationships/hyperlink" Target="http://europa.eu/legislation_summaries/energy/renewable_energy/l27065_sv.htm" TargetMode="External"/><Relationship Id="rId6" Type="http://schemas.openxmlformats.org/officeDocument/2006/relationships/hyperlink" Target="http://europa.eu/legislation_summaries/energy/renewable_energy/en0009_sv.htm" TargetMode="External"/><Relationship Id="rId7" Type="http://schemas.openxmlformats.org/officeDocument/2006/relationships/hyperlink" Target="http://europa.eu/legislation_summaries/energy/renewable_energy/index_sv.ht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oogle.s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europa.eu/legislation_summaries/energy/energy_efficiency/l27064_sv.htm" TargetMode="External"/><Relationship Id="rId4" Type="http://schemas.openxmlformats.org/officeDocument/2006/relationships/hyperlink" Target="http://europa.eu/legislation_summaries/energy/european_energy_policy/en0025_en.htm" TargetMode="External"/><Relationship Id="rId5" Type="http://schemas.openxmlformats.org/officeDocument/2006/relationships/hyperlink" Target="http://europa.eu/legislation_summaries/energy/european_energy_policy/en0008_sv.htm" TargetMode="External"/><Relationship Id="rId6" Type="http://schemas.openxmlformats.org/officeDocument/2006/relationships/hyperlink" Target="http://ec.europa.eu/europe2020/pdf/annual_growth_survey_sv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uropa.eu/legislation_summaries/energy/energy_efficiency/index_sv.htm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venskenergi.se/upload/Nyheter%20och%20press/energiluncher/Energilunch%20111116/PolitikochH%C3%A5llbarEnergiteknik_Slutrapport%2020111028%20(2).pdf" TargetMode="External"/><Relationship Id="rId4" Type="http://schemas.openxmlformats.org/officeDocument/2006/relationships/hyperlink" Target="http://ec.europa.eu/energy/energy2020/roadmap/doc/com_2011_8852_en.pdf" TargetMode="External"/><Relationship Id="rId5" Type="http://schemas.openxmlformats.org/officeDocument/2006/relationships/hyperlink" Target="http://ec.europa.eu/europe2020/pdf/energy_sv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uropa.eu/pol/ener/index_sv.htm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geringen.se/sb/d/2415" TargetMode="External"/><Relationship Id="rId4" Type="http://schemas.openxmlformats.org/officeDocument/2006/relationships/hyperlink" Target="http://www.regeringen.se/sb/d/11721/a/122782" TargetMode="External"/><Relationship Id="rId5" Type="http://schemas.openxmlformats.org/officeDocument/2006/relationships/hyperlink" Target="http://www.regeringen.se/sb/d/8989/a/80529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regeringen.se/content/1/c6/12/27/85/65e0c6f1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4" Type="http://schemas.openxmlformats.org/officeDocument/2006/relationships/image" Target="../media/image6.jpg"/><Relationship Id="rId5" Type="http://schemas.openxmlformats.org/officeDocument/2006/relationships/image" Target="../media/image7.jp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590776"/>
            <a:ext cx="8042276" cy="1336956"/>
          </a:xfrm>
        </p:spPr>
        <p:txBody>
          <a:bodyPr/>
          <a:lstStyle/>
          <a:p>
            <a:r>
              <a:rPr lang="sv-SE" sz="2800" b="1" dirty="0" err="1"/>
              <a:t>Redogörelse</a:t>
            </a:r>
            <a:r>
              <a:rPr lang="sv-SE" sz="2800" b="1" dirty="0"/>
              <a:t> av EU:s och svenska regeringens mål för </a:t>
            </a:r>
            <a:r>
              <a:rPr lang="sv-SE" sz="2800" b="1" dirty="0" err="1"/>
              <a:t>energianvändningen</a:t>
            </a:r>
            <a:r>
              <a:rPr lang="sv-SE" sz="2800" b="1" dirty="0"/>
              <a:t> år 2020 respektive 2050</a:t>
            </a:r>
            <a:endParaRPr lang="en-US" sz="2800" dirty="0"/>
          </a:p>
        </p:txBody>
      </p:sp>
      <p:pic>
        <p:nvPicPr>
          <p:cNvPr id="3" name="Picture 2" descr="World_Environment_Da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7894" y="2298686"/>
            <a:ext cx="6237613" cy="3098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799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800" b="1" dirty="0"/>
              <a:t>EU:s mål för energianvändning </a:t>
            </a:r>
            <a:r>
              <a:rPr lang="sv-SE" sz="2800" b="1" dirty="0" smtClean="0"/>
              <a:t>år </a:t>
            </a:r>
            <a:r>
              <a:rPr lang="sv-SE" sz="2800" b="1" dirty="0"/>
              <a:t>2050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Handlingsplan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i="1" dirty="0"/>
              <a:t>Ökad förnybar </a:t>
            </a:r>
            <a:r>
              <a:rPr lang="sv-SE" i="1" dirty="0" smtClean="0"/>
              <a:t>elproduktion</a:t>
            </a:r>
            <a:endParaRPr lang="sv-SE" dirty="0"/>
          </a:p>
          <a:p>
            <a:r>
              <a:rPr lang="sv-SE" i="1" dirty="0"/>
              <a:t>Ökad flexibilitet med hjälp av smarta </a:t>
            </a:r>
            <a:r>
              <a:rPr lang="sv-SE" i="1" dirty="0" smtClean="0"/>
              <a:t>elnät</a:t>
            </a:r>
            <a:endParaRPr lang="sv-SE" dirty="0"/>
          </a:p>
          <a:p>
            <a:r>
              <a:rPr lang="sv-SE" i="1" dirty="0"/>
              <a:t>Ny- och återinvesteringar i elnät och</a:t>
            </a:r>
            <a:endParaRPr lang="sv-SE" dirty="0"/>
          </a:p>
          <a:p>
            <a:r>
              <a:rPr lang="sv-SE" i="1" dirty="0"/>
              <a:t>Energieffektivare processer och </a:t>
            </a:r>
            <a:r>
              <a:rPr lang="sv-SE" i="1" dirty="0" smtClean="0"/>
              <a:t>produkter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2886331"/>
            <a:ext cx="3840480" cy="750887"/>
          </a:xfrm>
        </p:spPr>
        <p:txBody>
          <a:bodyPr/>
          <a:lstStyle/>
          <a:p>
            <a:r>
              <a:rPr lang="en-US" sz="4400" dirty="0" err="1" smtClean="0"/>
              <a:t>Varför</a:t>
            </a:r>
            <a:r>
              <a:rPr lang="en-US" sz="4400" dirty="0" smtClean="0"/>
              <a:t>?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32556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800" b="1" dirty="0"/>
              <a:t>Svenska regeringens mål för energianvändningen år 2020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i="1" dirty="0"/>
              <a:t>Halva Sveriges energianvändning år 2020 ska komma från förnybara energikällor.</a:t>
            </a:r>
            <a:endParaRPr lang="sv-SE" dirty="0"/>
          </a:p>
          <a:p>
            <a:r>
              <a:rPr lang="sv-SE" i="1" dirty="0"/>
              <a:t>10 procent förnybar energi i transportsektorn 2020.</a:t>
            </a:r>
            <a:endParaRPr lang="sv-SE" dirty="0"/>
          </a:p>
          <a:p>
            <a:r>
              <a:rPr lang="sv-SE" i="1" dirty="0"/>
              <a:t>Utsläppen av växthusgaser ska vara 40 procent mindre år 2020 jämfört med 1990</a:t>
            </a:r>
            <a:r>
              <a:rPr lang="sv-SE" dirty="0"/>
              <a:t>. </a:t>
            </a:r>
          </a:p>
          <a:p>
            <a:r>
              <a:rPr lang="sv-SE" i="1" dirty="0"/>
              <a:t>20 procent effektivare energianvändning år 2020.</a:t>
            </a:r>
            <a:r>
              <a:rPr lang="sv-SE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484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800" b="1" dirty="0"/>
              <a:t>Halva Sveriges energianvändning år 2020 </a:t>
            </a:r>
            <a:br>
              <a:rPr lang="sv-SE" sz="2800" b="1" dirty="0"/>
            </a:br>
            <a:r>
              <a:rPr lang="sv-SE" sz="2800" b="1" dirty="0" smtClean="0"/>
              <a:t>ska </a:t>
            </a:r>
            <a:r>
              <a:rPr lang="sv-SE" sz="2800" b="1" dirty="0"/>
              <a:t>komma från förnybara </a:t>
            </a:r>
            <a:r>
              <a:rPr lang="sv-SE" sz="2800" b="1" dirty="0" smtClean="0"/>
              <a:t>energikällor</a:t>
            </a:r>
            <a:endParaRPr lang="en-US" sz="28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Nutid</a:t>
            </a:r>
            <a:endParaRPr lang="en-US" dirty="0"/>
          </a:p>
        </p:txBody>
      </p:sp>
      <p:pic>
        <p:nvPicPr>
          <p:cNvPr id="7" name="Content Placeholder 6" descr="atomklyvning_28409362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7" r="2207"/>
          <a:stretch>
            <a:fillRect/>
          </a:stretch>
        </p:blipFill>
        <p:spPr>
          <a:xfrm>
            <a:off x="1405176" y="4237454"/>
            <a:ext cx="2018432" cy="1890038"/>
          </a:xfr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25301" y="1444532"/>
            <a:ext cx="3840480" cy="750887"/>
          </a:xfrm>
        </p:spPr>
        <p:txBody>
          <a:bodyPr/>
          <a:lstStyle/>
          <a:p>
            <a:r>
              <a:rPr lang="en-US" dirty="0" err="1" smtClean="0"/>
              <a:t>Framtid</a:t>
            </a:r>
            <a:endParaRPr lang="en-US" dirty="0"/>
          </a:p>
        </p:txBody>
      </p:sp>
      <p:pic>
        <p:nvPicPr>
          <p:cNvPr id="8" name="Content Placeholder 7" descr="vattenkraft.jpg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83" b="3183"/>
          <a:stretch>
            <a:fillRect/>
          </a:stretch>
        </p:blipFill>
        <p:spPr>
          <a:xfrm>
            <a:off x="1405176" y="2347416"/>
            <a:ext cx="2018432" cy="1890038"/>
          </a:xfrm>
        </p:spPr>
      </p:pic>
      <p:pic>
        <p:nvPicPr>
          <p:cNvPr id="9" name="Content Placeholder 6" descr="atomklyvning_2840936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7" r="2207"/>
          <a:stretch>
            <a:fillRect/>
          </a:stretch>
        </p:blipFill>
        <p:spPr>
          <a:xfrm>
            <a:off x="6915594" y="3652871"/>
            <a:ext cx="1248588" cy="1169165"/>
          </a:xfrm>
          <a:prstGeom prst="rect">
            <a:avLst/>
          </a:prstGeom>
        </p:spPr>
      </p:pic>
      <p:pic>
        <p:nvPicPr>
          <p:cNvPr id="10" name="Content Placeholder 7" descr="vattenkraf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83" b="3183"/>
          <a:stretch>
            <a:fillRect/>
          </a:stretch>
        </p:blipFill>
        <p:spPr>
          <a:xfrm>
            <a:off x="4897162" y="2347416"/>
            <a:ext cx="2018432" cy="1890038"/>
          </a:xfrm>
          <a:prstGeom prst="rect">
            <a:avLst/>
          </a:prstGeom>
        </p:spPr>
      </p:pic>
      <p:pic>
        <p:nvPicPr>
          <p:cNvPr id="4" name="Picture 3" descr="Energy and Environment Committe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9072" y="4237455"/>
            <a:ext cx="2026522" cy="1890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402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800" b="1" dirty="0"/>
              <a:t>Halva Sveriges energianvändning år 2020 </a:t>
            </a:r>
            <a:r>
              <a:rPr lang="sv-SE" sz="2800" b="1" dirty="0" smtClean="0"/>
              <a:t/>
            </a:r>
            <a:br>
              <a:rPr lang="sv-SE" sz="2800" b="1" dirty="0" smtClean="0"/>
            </a:br>
            <a:r>
              <a:rPr lang="sv-SE" sz="2800" b="1" dirty="0" smtClean="0"/>
              <a:t>ska </a:t>
            </a:r>
            <a:r>
              <a:rPr lang="sv-SE" sz="2800" b="1" dirty="0"/>
              <a:t>komma från förnybara </a:t>
            </a:r>
            <a:r>
              <a:rPr lang="sv-SE" sz="2800" b="1" dirty="0" smtClean="0"/>
              <a:t>energikällor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3" y="1453224"/>
            <a:ext cx="8042276" cy="750887"/>
          </a:xfrm>
        </p:spPr>
        <p:txBody>
          <a:bodyPr/>
          <a:lstStyle/>
          <a:p>
            <a:r>
              <a:rPr lang="en-US" dirty="0" err="1" smtClean="0"/>
              <a:t>Handlingsplan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8042276" cy="14767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V</a:t>
            </a:r>
            <a:r>
              <a:rPr lang="sv-SE" dirty="0" err="1" smtClean="0"/>
              <a:t>idareutveckla</a:t>
            </a:r>
            <a:r>
              <a:rPr lang="sv-SE" dirty="0" smtClean="0"/>
              <a:t>, finansiera, investera, förenkla, studera</a:t>
            </a:r>
            <a:r>
              <a:rPr lang="sv-SE" dirty="0"/>
              <a:t> </a:t>
            </a:r>
            <a:r>
              <a:rPr lang="sv-SE" dirty="0" smtClean="0"/>
              <a:t>&amp; bygga ut vind- och vattenkraftverk.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271" y="2842225"/>
            <a:ext cx="8042277" cy="750887"/>
          </a:xfrm>
        </p:spPr>
        <p:txBody>
          <a:bodyPr/>
          <a:lstStyle/>
          <a:p>
            <a:r>
              <a:rPr lang="en-US" dirty="0" err="1" smtClean="0"/>
              <a:t>Varför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271" y="3865606"/>
            <a:ext cx="8042278" cy="1387707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S</a:t>
            </a:r>
            <a:r>
              <a:rPr lang="sv-SE" dirty="0" smtClean="0"/>
              <a:t>tärka konkurrenskraften &amp; försörjningstryggheten, bidra till hållbar </a:t>
            </a:r>
            <a:r>
              <a:rPr lang="sv-SE" dirty="0"/>
              <a:t>utveckling. </a:t>
            </a:r>
            <a:r>
              <a:rPr lang="sv-SE" dirty="0" smtClean="0"/>
              <a:t>Ger svensk </a:t>
            </a:r>
            <a:r>
              <a:rPr lang="sv-SE" dirty="0"/>
              <a:t>forskning och företagande en ledande roll i den globala omställningen till klimatneutralitet.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992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800" b="1" dirty="0"/>
              <a:t>10 procent förnybar energi i </a:t>
            </a:r>
            <a:r>
              <a:rPr lang="sv-SE" sz="2800" b="1" dirty="0" smtClean="0"/>
              <a:t/>
            </a:r>
            <a:br>
              <a:rPr lang="sv-SE" sz="2800" b="1" dirty="0" smtClean="0"/>
            </a:br>
            <a:r>
              <a:rPr lang="sv-SE" sz="2800" b="1" dirty="0" smtClean="0"/>
              <a:t>transportsektorn år 2020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Handlingsplan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sv-SE" dirty="0"/>
              <a:t>kartläggning av teknikutveckling </a:t>
            </a:r>
            <a:endParaRPr lang="sv-SE" dirty="0" smtClean="0"/>
          </a:p>
          <a:p>
            <a:r>
              <a:rPr lang="sv-SE" dirty="0" smtClean="0"/>
              <a:t>Marknadskunskap för </a:t>
            </a:r>
            <a:r>
              <a:rPr lang="sv-SE" dirty="0"/>
              <a:t>elbilar och </a:t>
            </a:r>
            <a:r>
              <a:rPr lang="sv-SE" dirty="0" err="1" smtClean="0"/>
              <a:t>laddhybrider</a:t>
            </a:r>
            <a:endParaRPr lang="sv-SE" dirty="0" smtClean="0"/>
          </a:p>
          <a:p>
            <a:r>
              <a:rPr lang="sv-SE" dirty="0"/>
              <a:t>R</a:t>
            </a:r>
            <a:r>
              <a:rPr lang="sv-SE" dirty="0" smtClean="0"/>
              <a:t>eglering </a:t>
            </a:r>
            <a:r>
              <a:rPr lang="sv-SE" dirty="0"/>
              <a:t>av </a:t>
            </a:r>
            <a:r>
              <a:rPr lang="sv-SE" dirty="0" smtClean="0"/>
              <a:t>koldioxidskatt</a:t>
            </a:r>
          </a:p>
          <a:p>
            <a:r>
              <a:rPr lang="en-US" dirty="0" smtClean="0"/>
              <a:t>E</a:t>
            </a:r>
            <a:r>
              <a:rPr lang="sv-SE" dirty="0" err="1" smtClean="0"/>
              <a:t>lcertifikatsystem</a:t>
            </a:r>
            <a:endParaRPr lang="sv-SE" dirty="0" smtClean="0"/>
          </a:p>
          <a:p>
            <a:r>
              <a:rPr lang="sv-SE" dirty="0"/>
              <a:t>F</a:t>
            </a:r>
            <a:r>
              <a:rPr lang="sv-SE" dirty="0" smtClean="0"/>
              <a:t>örenklade tillståndsprocesser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 smtClean="0"/>
              <a:t>Varför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err="1" smtClean="0"/>
              <a:t>Prisökning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 </a:t>
            </a:r>
            <a:r>
              <a:rPr lang="en-US" dirty="0" err="1" smtClean="0"/>
              <a:t>fossila</a:t>
            </a:r>
            <a:r>
              <a:rPr lang="en-US" dirty="0" smtClean="0"/>
              <a:t> </a:t>
            </a:r>
            <a:r>
              <a:rPr lang="en-US" dirty="0" err="1" smtClean="0"/>
              <a:t>bränslen</a:t>
            </a:r>
            <a:endParaRPr lang="en-US" dirty="0" smtClean="0"/>
          </a:p>
          <a:p>
            <a:r>
              <a:rPr lang="en-US" dirty="0" err="1" smtClean="0"/>
              <a:t>Förebereda</a:t>
            </a:r>
            <a:r>
              <a:rPr lang="en-US" dirty="0" smtClean="0"/>
              <a:t> de </a:t>
            </a:r>
            <a:r>
              <a:rPr lang="en-US" dirty="0" err="1"/>
              <a:t>s</a:t>
            </a:r>
            <a:r>
              <a:rPr lang="en-US" dirty="0" err="1" smtClean="0"/>
              <a:t>venska</a:t>
            </a:r>
            <a:r>
              <a:rPr lang="en-US" dirty="0" smtClean="0"/>
              <a:t> </a:t>
            </a:r>
            <a:r>
              <a:rPr lang="en-US" dirty="0" err="1" smtClean="0"/>
              <a:t>medborgarna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 den </a:t>
            </a:r>
            <a:r>
              <a:rPr lang="en-US" dirty="0" err="1" smtClean="0"/>
              <a:t>globala</a:t>
            </a:r>
            <a:r>
              <a:rPr lang="en-US" dirty="0" smtClean="0"/>
              <a:t> </a:t>
            </a:r>
            <a:r>
              <a:rPr lang="en-US" dirty="0" err="1" smtClean="0"/>
              <a:t>omställningen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602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800" b="1" dirty="0"/>
              <a:t>Utsläppen av växthusgaser ska vara 40 procent mindre år 2020 jämfört med </a:t>
            </a:r>
            <a:r>
              <a:rPr lang="sv-SE" sz="2800" b="1" dirty="0" smtClean="0"/>
              <a:t>1990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Handlingsplan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dirty="0"/>
              <a:t>F</a:t>
            </a:r>
            <a:r>
              <a:rPr lang="sv-SE" dirty="0" smtClean="0"/>
              <a:t>örändrade skatter</a:t>
            </a:r>
          </a:p>
          <a:p>
            <a:r>
              <a:rPr lang="sv-SE" dirty="0"/>
              <a:t>S</a:t>
            </a:r>
            <a:r>
              <a:rPr lang="sv-SE" dirty="0" smtClean="0"/>
              <a:t>kärpta </a:t>
            </a:r>
            <a:r>
              <a:rPr lang="sv-SE" dirty="0"/>
              <a:t>ekonomiska </a:t>
            </a:r>
            <a:r>
              <a:rPr lang="sv-SE" dirty="0" smtClean="0"/>
              <a:t>styrmedel</a:t>
            </a:r>
          </a:p>
          <a:p>
            <a:r>
              <a:rPr lang="sv-SE" dirty="0" smtClean="0"/>
              <a:t>Ökade avgaskrav</a:t>
            </a:r>
            <a:endParaRPr lang="sv-SE" dirty="0"/>
          </a:p>
          <a:p>
            <a:r>
              <a:rPr lang="sv-SE" dirty="0"/>
              <a:t>M</a:t>
            </a:r>
            <a:r>
              <a:rPr lang="sv-SE" dirty="0" smtClean="0"/>
              <a:t>inskning </a:t>
            </a:r>
            <a:r>
              <a:rPr lang="sv-SE" dirty="0"/>
              <a:t>på 20 miljoner ton koldioxidekvivalenter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 smtClean="0"/>
              <a:t>Varför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Undvika </a:t>
            </a:r>
            <a:r>
              <a:rPr lang="sv-SE" dirty="0"/>
              <a:t>utarmning av värdefulla naturmiljöer </a:t>
            </a:r>
            <a:endParaRPr lang="sv-SE" dirty="0" smtClean="0"/>
          </a:p>
          <a:p>
            <a:r>
              <a:rPr lang="sv-SE" dirty="0" smtClean="0"/>
              <a:t>Bibehålla </a:t>
            </a:r>
            <a:r>
              <a:rPr lang="sv-SE" dirty="0"/>
              <a:t>biologisk </a:t>
            </a:r>
            <a:r>
              <a:rPr lang="sv-SE" dirty="0" smtClean="0"/>
              <a:t>mångfald</a:t>
            </a:r>
          </a:p>
          <a:p>
            <a:r>
              <a:rPr lang="sv-SE" dirty="0"/>
              <a:t>B</a:t>
            </a:r>
            <a:r>
              <a:rPr lang="sv-SE" dirty="0" smtClean="0"/>
              <a:t>ättre tillväxtsamhälle</a:t>
            </a:r>
          </a:p>
          <a:p>
            <a:r>
              <a:rPr lang="sv-SE" dirty="0"/>
              <a:t>S</a:t>
            </a:r>
            <a:r>
              <a:rPr lang="sv-SE" dirty="0" smtClean="0"/>
              <a:t>tabiliseringen </a:t>
            </a:r>
            <a:r>
              <a:rPr lang="sv-SE" dirty="0"/>
              <a:t>av utsläpp av växthusgaser </a:t>
            </a:r>
            <a:endParaRPr lang="sv-SE" dirty="0" smtClean="0"/>
          </a:p>
          <a:p>
            <a:r>
              <a:rPr lang="sv-SE" dirty="0" smtClean="0"/>
              <a:t>Förhindra farlig </a:t>
            </a:r>
            <a:r>
              <a:rPr lang="sv-SE" dirty="0"/>
              <a:t>påverkan på </a:t>
            </a:r>
            <a:r>
              <a:rPr lang="sv-SE" dirty="0" smtClean="0"/>
              <a:t>klimatsystemet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452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800" b="1" dirty="0"/>
              <a:t>20 procent effektivare energianvändning </a:t>
            </a:r>
            <a:r>
              <a:rPr lang="sv-SE" sz="2800" b="1" dirty="0" smtClean="0"/>
              <a:t/>
            </a:r>
            <a:br>
              <a:rPr lang="sv-SE" sz="2800" b="1" dirty="0" smtClean="0"/>
            </a:br>
            <a:r>
              <a:rPr lang="sv-SE" sz="2800" b="1" dirty="0" smtClean="0"/>
              <a:t>år 2020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4" y="1757160"/>
            <a:ext cx="4045915" cy="3179888"/>
          </a:xfrm>
        </p:spPr>
        <p:txBody>
          <a:bodyPr/>
          <a:lstStyle/>
          <a:p>
            <a:r>
              <a:rPr lang="sv-SE" dirty="0"/>
              <a:t>Ett femårigt </a:t>
            </a:r>
            <a:r>
              <a:rPr lang="sv-SE" dirty="0" smtClean="0"/>
              <a:t>program</a:t>
            </a:r>
            <a:endParaRPr lang="en-US" dirty="0"/>
          </a:p>
          <a:p>
            <a:r>
              <a:rPr lang="sv-SE" dirty="0"/>
              <a:t>Programmet tillförs årligen 300 miljoner svenska kronor</a:t>
            </a:r>
          </a:p>
          <a:p>
            <a:r>
              <a:rPr lang="sv-SE" dirty="0"/>
              <a:t>B</a:t>
            </a:r>
            <a:r>
              <a:rPr lang="sv-SE" dirty="0" smtClean="0"/>
              <a:t>yggnader</a:t>
            </a:r>
            <a:r>
              <a:rPr lang="sv-SE" dirty="0"/>
              <a:t>, industrier och transporter</a:t>
            </a:r>
          </a:p>
          <a:p>
            <a:endParaRPr lang="sv-SE" dirty="0"/>
          </a:p>
        </p:txBody>
      </p:sp>
      <p:pic>
        <p:nvPicPr>
          <p:cNvPr id="4" name="Picture 3" descr="energy-ml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4705" y="1757160"/>
            <a:ext cx="3336846" cy="3336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617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800" b="1" dirty="0"/>
              <a:t>20 procent effektivare energianvändning </a:t>
            </a:r>
            <a:r>
              <a:rPr lang="sv-SE" sz="2800" b="1" dirty="0" smtClean="0"/>
              <a:t/>
            </a:r>
            <a:br>
              <a:rPr lang="sv-SE" sz="2800" b="1" dirty="0" smtClean="0"/>
            </a:br>
            <a:r>
              <a:rPr lang="sv-SE" sz="2800" b="1" dirty="0" smtClean="0"/>
              <a:t>år </a:t>
            </a:r>
            <a:r>
              <a:rPr lang="sv-SE" sz="2800" b="1" dirty="0"/>
              <a:t>2020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Handlingsplan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sv-SE" dirty="0"/>
              <a:t>F</a:t>
            </a:r>
            <a:r>
              <a:rPr lang="sv-SE" dirty="0" smtClean="0"/>
              <a:t>örstärkt </a:t>
            </a:r>
            <a:r>
              <a:rPr lang="sv-SE" dirty="0"/>
              <a:t>regionalt och lokalt energi- och klimatarbete via </a:t>
            </a:r>
            <a:endParaRPr lang="sv-SE" dirty="0" smtClean="0"/>
          </a:p>
          <a:p>
            <a:r>
              <a:rPr lang="en-US" dirty="0" smtClean="0"/>
              <a:t>I</a:t>
            </a:r>
            <a:r>
              <a:rPr lang="sv-SE" dirty="0" err="1" smtClean="0"/>
              <a:t>nsatser</a:t>
            </a:r>
            <a:r>
              <a:rPr lang="sv-SE" dirty="0" smtClean="0"/>
              <a:t> via </a:t>
            </a:r>
            <a:r>
              <a:rPr lang="sv-SE" dirty="0"/>
              <a:t>information, rådgivning samt stöd för teknikupphandling, marknadsintroduktion, </a:t>
            </a:r>
            <a:r>
              <a:rPr lang="sv-SE" dirty="0" err="1" smtClean="0"/>
              <a:t>närverksaktiviteter</a:t>
            </a:r>
            <a:endParaRPr lang="sv-SE" dirty="0"/>
          </a:p>
          <a:p>
            <a:r>
              <a:rPr lang="sv-SE" dirty="0"/>
              <a:t>I</a:t>
            </a:r>
            <a:r>
              <a:rPr lang="sv-SE" dirty="0" smtClean="0"/>
              <a:t>nförande </a:t>
            </a:r>
            <a:r>
              <a:rPr lang="sv-SE" dirty="0"/>
              <a:t>av </a:t>
            </a:r>
            <a:r>
              <a:rPr lang="sv-SE" dirty="0" smtClean="0"/>
              <a:t>ett stödsystem med energikartläggnings-checkar</a:t>
            </a:r>
            <a:r>
              <a:rPr lang="sv-SE" dirty="0"/>
              <a:t>.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 smtClean="0"/>
              <a:t>Varför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Ö</a:t>
            </a:r>
            <a:r>
              <a:rPr lang="sv-SE" dirty="0" smtClean="0"/>
              <a:t>kad </a:t>
            </a:r>
            <a:r>
              <a:rPr lang="sv-SE" dirty="0"/>
              <a:t>svensk </a:t>
            </a:r>
            <a:r>
              <a:rPr lang="sv-SE" dirty="0" smtClean="0"/>
              <a:t>konkurrenskraft</a:t>
            </a:r>
          </a:p>
          <a:p>
            <a:r>
              <a:rPr lang="sv-SE" dirty="0" smtClean="0"/>
              <a:t>Ökad försörjningstrygghet</a:t>
            </a:r>
          </a:p>
          <a:p>
            <a:r>
              <a:rPr lang="sv-SE" dirty="0"/>
              <a:t>H</a:t>
            </a:r>
            <a:r>
              <a:rPr lang="sv-SE" dirty="0" smtClean="0"/>
              <a:t>ållbar </a:t>
            </a:r>
            <a:r>
              <a:rPr lang="sv-SE" dirty="0"/>
              <a:t>utveckling </a:t>
            </a:r>
            <a:endParaRPr lang="sv-SE" dirty="0" smtClean="0"/>
          </a:p>
          <a:p>
            <a:r>
              <a:rPr lang="sv-SE" dirty="0" smtClean="0"/>
              <a:t>Bidrar till att Sverige får en </a:t>
            </a:r>
            <a:r>
              <a:rPr lang="sv-SE" dirty="0"/>
              <a:t>ledande roll i den globala omställningen till ett samhälle som är oberoende av fossila bränslen.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304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800" b="1" dirty="0"/>
              <a:t>Svenska regeringens mål för energianvändningen år </a:t>
            </a:r>
            <a:r>
              <a:rPr lang="sv-SE" sz="2800" b="1" dirty="0" smtClean="0"/>
              <a:t>2050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8087994" cy="1286409"/>
          </a:xfrm>
        </p:spPr>
        <p:txBody>
          <a:bodyPr/>
          <a:lstStyle/>
          <a:p>
            <a:r>
              <a:rPr lang="sv-SE" dirty="0"/>
              <a:t>”</a:t>
            </a:r>
            <a:r>
              <a:rPr lang="sv-SE" i="1" dirty="0"/>
              <a:t>År 2050 har Sverige en hållbar och resurseffektiv energiförsörjning och inga nettoutsläpp av växthusgaser i atmosfären</a:t>
            </a:r>
            <a:r>
              <a:rPr lang="sv-SE" dirty="0"/>
              <a:t>.</a:t>
            </a:r>
            <a:r>
              <a:rPr lang="sv-SE" dirty="0" smtClean="0"/>
              <a:t>”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62917" y="2953667"/>
            <a:ext cx="3840480" cy="2989933"/>
          </a:xfrm>
        </p:spPr>
        <p:txBody>
          <a:bodyPr>
            <a:normAutofit lnSpcReduction="10000"/>
          </a:bodyPr>
          <a:lstStyle/>
          <a:p>
            <a:r>
              <a:rPr lang="sv-SE" dirty="0"/>
              <a:t>T</a:t>
            </a:r>
            <a:r>
              <a:rPr lang="sv-SE" dirty="0" smtClean="0"/>
              <a:t>rygg </a:t>
            </a:r>
            <a:r>
              <a:rPr lang="sv-SE" dirty="0"/>
              <a:t>och stabil </a:t>
            </a:r>
            <a:r>
              <a:rPr lang="sv-SE" dirty="0" smtClean="0"/>
              <a:t>energiförsörjning </a:t>
            </a:r>
          </a:p>
          <a:p>
            <a:r>
              <a:rPr lang="sv-SE" dirty="0" smtClean="0"/>
              <a:t>Hållbar utveckling</a:t>
            </a:r>
          </a:p>
          <a:p>
            <a:r>
              <a:rPr lang="sv-SE" dirty="0" smtClean="0"/>
              <a:t>Förhindra klimat-förändringarna</a:t>
            </a:r>
          </a:p>
          <a:p>
            <a:r>
              <a:rPr lang="sv-SE" dirty="0"/>
              <a:t>L</a:t>
            </a:r>
            <a:r>
              <a:rPr lang="sv-SE" dirty="0" smtClean="0"/>
              <a:t>edande </a:t>
            </a:r>
            <a:r>
              <a:rPr lang="sv-SE" dirty="0"/>
              <a:t>inom dessa miljö- och klimatgynnande </a:t>
            </a:r>
            <a:r>
              <a:rPr lang="sv-SE" dirty="0" smtClean="0"/>
              <a:t>omställningar</a:t>
            </a:r>
            <a:endParaRPr lang="sv-SE" dirty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flipH="1">
            <a:off x="8591549" y="1836163"/>
            <a:ext cx="45719" cy="3679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72294" y="2953667"/>
            <a:ext cx="2783900" cy="2111800"/>
          </a:xfrm>
        </p:spPr>
        <p:txBody>
          <a:bodyPr>
            <a:normAutofit/>
          </a:bodyPr>
          <a:lstStyle/>
          <a:p>
            <a:endParaRPr lang="en-US" sz="3600" dirty="0" smtClean="0"/>
          </a:p>
          <a:p>
            <a:r>
              <a:rPr lang="en-US" sz="3600" dirty="0" err="1" smtClean="0"/>
              <a:t>Varför</a:t>
            </a:r>
            <a:r>
              <a:rPr lang="en-US" sz="3600" dirty="0" smtClean="0"/>
              <a:t>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8038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Källförteckning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Samtliga</a:t>
            </a:r>
            <a:r>
              <a:rPr lang="en-US" dirty="0" smtClean="0"/>
              <a:t> </a:t>
            </a:r>
            <a:r>
              <a:rPr lang="en-US" dirty="0" err="1" smtClean="0"/>
              <a:t>bilder</a:t>
            </a:r>
            <a:r>
              <a:rPr lang="en-US" dirty="0" smtClean="0"/>
              <a:t> </a:t>
            </a:r>
            <a:r>
              <a:rPr lang="en-US" dirty="0" err="1" smtClean="0"/>
              <a:t>är</a:t>
            </a:r>
            <a:r>
              <a:rPr lang="en-US" dirty="0" smtClean="0"/>
              <a:t> </a:t>
            </a:r>
            <a:r>
              <a:rPr lang="en-US" dirty="0" err="1" smtClean="0"/>
              <a:t>tagna</a:t>
            </a:r>
            <a:r>
              <a:rPr lang="en-US" dirty="0" smtClean="0"/>
              <a:t> </a:t>
            </a:r>
            <a:r>
              <a:rPr lang="en-US" dirty="0" err="1" smtClean="0"/>
              <a:t>från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www.google.se</a:t>
            </a:r>
            <a:endParaRPr lang="en-US" dirty="0" smtClean="0"/>
          </a:p>
          <a:p>
            <a:r>
              <a:rPr lang="en-US" dirty="0">
                <a:hlinkClick r:id="rId3"/>
              </a:rPr>
              <a:t>http://ec.europa.eu/europe2020/reaching-the-goals/targets/index_sv.htm</a:t>
            </a:r>
            <a:endParaRPr lang="en-US" dirty="0"/>
          </a:p>
          <a:p>
            <a:r>
              <a:rPr lang="en-US" dirty="0">
                <a:hlinkClick r:id="rId4"/>
              </a:rPr>
              <a:t>http://sv.wikipedia.org/wiki/F%C3%B6rnybara_energik%C3%A4llor</a:t>
            </a:r>
            <a:endParaRPr lang="en-US" dirty="0"/>
          </a:p>
          <a:p>
            <a:r>
              <a:rPr lang="en-US" dirty="0">
                <a:hlinkClick r:id="rId5"/>
              </a:rPr>
              <a:t>http://europa.eu/legislation_summaries/energy/renewable_energy/l27065_sv.htm</a:t>
            </a:r>
            <a:endParaRPr lang="en-US" dirty="0"/>
          </a:p>
          <a:p>
            <a:r>
              <a:rPr lang="en-US" dirty="0">
                <a:hlinkClick r:id="rId6"/>
              </a:rPr>
              <a:t>http://europa.eu/legislation_summaries/energy/renewable_energy/en0009_sv.htm</a:t>
            </a:r>
            <a:endParaRPr lang="en-US" dirty="0"/>
          </a:p>
          <a:p>
            <a:r>
              <a:rPr lang="en-US" dirty="0">
                <a:hlinkClick r:id="rId7"/>
              </a:rPr>
              <a:t>http://europa.eu/legislation_summaries/energy/renewable_energy/index_sv.htm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732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510812"/>
            <a:ext cx="8042276" cy="648870"/>
          </a:xfrm>
        </p:spPr>
        <p:txBody>
          <a:bodyPr/>
          <a:lstStyle/>
          <a:p>
            <a:r>
              <a:rPr lang="sv-SE" sz="2800" b="1" dirty="0" smtClean="0"/>
              <a:t>EU:s </a:t>
            </a:r>
            <a:r>
              <a:rPr lang="sv-SE" sz="2800" b="1" dirty="0"/>
              <a:t>mål för energianvändningen år </a:t>
            </a:r>
            <a:r>
              <a:rPr lang="sv-SE" sz="2800" b="1" dirty="0" smtClean="0"/>
              <a:t>2020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i="1" dirty="0"/>
              <a:t>20 procent av Europas </a:t>
            </a:r>
            <a:r>
              <a:rPr lang="sv-SE" i="1" dirty="0" smtClean="0"/>
              <a:t>energi-</a:t>
            </a:r>
            <a:br>
              <a:rPr lang="sv-SE" i="1" dirty="0" smtClean="0"/>
            </a:br>
            <a:r>
              <a:rPr lang="sv-SE" i="1" dirty="0" smtClean="0"/>
              <a:t>användning </a:t>
            </a:r>
            <a:r>
              <a:rPr lang="sv-SE" i="1" dirty="0"/>
              <a:t>år 2020 ska </a:t>
            </a:r>
            <a:r>
              <a:rPr lang="sv-SE" i="1" dirty="0" smtClean="0"/>
              <a:t>komma</a:t>
            </a:r>
            <a:br>
              <a:rPr lang="sv-SE" i="1" dirty="0" smtClean="0"/>
            </a:br>
            <a:r>
              <a:rPr lang="sv-SE" i="1" dirty="0" smtClean="0"/>
              <a:t>från </a:t>
            </a:r>
            <a:r>
              <a:rPr lang="sv-SE" i="1" dirty="0"/>
              <a:t>förnybara energikällor.</a:t>
            </a:r>
            <a:endParaRPr lang="sv-SE" dirty="0"/>
          </a:p>
          <a:p>
            <a:r>
              <a:rPr lang="sv-SE" i="1" dirty="0" smtClean="0"/>
              <a:t>Utsläppen av växthusgaser ska </a:t>
            </a:r>
            <a:br>
              <a:rPr lang="sv-SE" i="1" dirty="0" smtClean="0"/>
            </a:br>
            <a:r>
              <a:rPr lang="sv-SE" i="1" dirty="0" smtClean="0"/>
              <a:t>vara 20 procent mindre år 2020 </a:t>
            </a:r>
            <a:br>
              <a:rPr lang="sv-SE" i="1" dirty="0" smtClean="0"/>
            </a:br>
            <a:r>
              <a:rPr lang="sv-SE" i="1" dirty="0" smtClean="0"/>
              <a:t>jämfört med 1990</a:t>
            </a:r>
            <a:r>
              <a:rPr lang="sv-SE" dirty="0" smtClean="0"/>
              <a:t>. </a:t>
            </a:r>
          </a:p>
          <a:p>
            <a:r>
              <a:rPr lang="sv-SE" i="1" dirty="0" smtClean="0"/>
              <a:t>20 </a:t>
            </a:r>
            <a:r>
              <a:rPr lang="sv-SE" i="1" dirty="0"/>
              <a:t>procent effektivare energianvändning år 2020. </a:t>
            </a:r>
            <a:endParaRPr lang="sv-SE" dirty="0"/>
          </a:p>
        </p:txBody>
      </p:sp>
      <p:sp>
        <p:nvSpPr>
          <p:cNvPr id="4" name="TextBox 3"/>
          <p:cNvSpPr txBox="1"/>
          <p:nvPr/>
        </p:nvSpPr>
        <p:spPr>
          <a:xfrm>
            <a:off x="1518535" y="4693950"/>
            <a:ext cx="3257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 descr="environment-scienc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3935" y="1728621"/>
            <a:ext cx="2926053" cy="2205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076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Källförteckning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hlinkClick r:id="rId2"/>
              </a:rPr>
              <a:t>http://europa.eu/legislation_summaries/energy/energy_efficiency/index_sv.htm</a:t>
            </a:r>
            <a:endParaRPr lang="en-US" dirty="0"/>
          </a:p>
          <a:p>
            <a:r>
              <a:rPr lang="en-US" dirty="0">
                <a:hlinkClick r:id="rId3"/>
              </a:rPr>
              <a:t>http://europa.eu/legislation_summaries/energy/energy_efficiency/l27064_sv.htm</a:t>
            </a:r>
            <a:endParaRPr lang="en-US" dirty="0"/>
          </a:p>
          <a:p>
            <a:r>
              <a:rPr lang="en-US" dirty="0">
                <a:hlinkClick r:id="rId4"/>
              </a:rPr>
              <a:t>http://europa.eu/legislation_summaries/energy/european_energy_policy/en0025_en.htm</a:t>
            </a:r>
            <a:endParaRPr lang="en-US" dirty="0"/>
          </a:p>
          <a:p>
            <a:r>
              <a:rPr lang="en-US" dirty="0">
                <a:hlinkClick r:id="rId5"/>
              </a:rPr>
              <a:t>http://europa.eu/legislation_summaries/energy/european_energy_policy/en0008_sv.htm</a:t>
            </a:r>
            <a:endParaRPr lang="en-US" dirty="0"/>
          </a:p>
          <a:p>
            <a:r>
              <a:rPr lang="en-US" dirty="0">
                <a:hlinkClick r:id="rId6"/>
              </a:rPr>
              <a:t>http://ec.europa.eu/europe2020/pdf/annual_growth_survey_sv.pdf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69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Källförteckning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>
                <a:hlinkClick r:id="rId2"/>
              </a:rPr>
              <a:t>http://europa.eu/pol/ener/index_sv.htm</a:t>
            </a:r>
            <a:endParaRPr lang="hu-HU" dirty="0"/>
          </a:p>
          <a:p>
            <a:r>
              <a:rPr lang="hu-HU" dirty="0">
                <a:hlinkClick r:id="rId3"/>
              </a:rPr>
              <a:t>http://www.svenskenergi.se/upload/Nyheter%20och%20press/energiluncher/Energilunch%20111116/PolitikochH%C3%A5llbarEnergiteknik_Slutrapport%2020111028%20(2).pdf</a:t>
            </a:r>
            <a:endParaRPr lang="hu-HU" dirty="0"/>
          </a:p>
          <a:p>
            <a:r>
              <a:rPr lang="hu-HU" dirty="0">
                <a:hlinkClick r:id="rId4"/>
              </a:rPr>
              <a:t>http://ec.europa.eu/energy/energy2020/roadmap/doc/com_2011_8852_en.pdf</a:t>
            </a:r>
            <a:endParaRPr lang="hu-HU" dirty="0"/>
          </a:p>
          <a:p>
            <a:r>
              <a:rPr lang="hu-HU" dirty="0">
                <a:hlinkClick r:id="rId5"/>
              </a:rPr>
              <a:t>http://ec.europa.eu/europe2020/pdf/energy_sv.pdf</a:t>
            </a:r>
            <a:endParaRPr lang="hu-H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738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Källförteckning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hlinkClick r:id="rId2"/>
              </a:rPr>
              <a:t>http://www.regeringen.se/content/1/c6/12/27/85/65e0c6f1.pdf</a:t>
            </a:r>
            <a:endParaRPr lang="pl-PL" dirty="0"/>
          </a:p>
          <a:p>
            <a:r>
              <a:rPr lang="pl-PL" dirty="0">
                <a:hlinkClick r:id="rId3"/>
              </a:rPr>
              <a:t>http://www.regeringen.se/sb/d/2415</a:t>
            </a:r>
            <a:endParaRPr lang="pl-PL" dirty="0"/>
          </a:p>
          <a:p>
            <a:r>
              <a:rPr lang="pl-PL" dirty="0">
                <a:hlinkClick r:id="rId4"/>
              </a:rPr>
              <a:t>http://www.regeringen.se/sb/d/11721/a/122782</a:t>
            </a:r>
            <a:endParaRPr lang="pl-PL" dirty="0"/>
          </a:p>
          <a:p>
            <a:r>
              <a:rPr lang="pl-PL" dirty="0">
                <a:hlinkClick r:id="rId5"/>
              </a:rPr>
              <a:t>http://www.regeringen.se/sb/d/8989/a/80529</a:t>
            </a:r>
            <a:endParaRPr lang="pl-PL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319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010689"/>
          </a:xfrm>
        </p:spPr>
        <p:txBody>
          <a:bodyPr/>
          <a:lstStyle/>
          <a:p>
            <a:r>
              <a:rPr lang="sv-SE" sz="2800" b="1" dirty="0"/>
              <a:t>Varför vill EU nå dessa mål?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dirty="0" smtClean="0"/>
              <a:t>Om </a:t>
            </a:r>
            <a:r>
              <a:rPr lang="en-US" dirty="0" err="1" smtClean="0"/>
              <a:t>dessa</a:t>
            </a:r>
            <a:r>
              <a:rPr lang="en-US" dirty="0" smtClean="0"/>
              <a:t> </a:t>
            </a:r>
            <a:r>
              <a:rPr lang="en-US" dirty="0" err="1" smtClean="0"/>
              <a:t>mål</a:t>
            </a:r>
            <a:r>
              <a:rPr lang="en-US" dirty="0" smtClean="0"/>
              <a:t> </a:t>
            </a:r>
            <a:r>
              <a:rPr lang="en-US" dirty="0" err="1" smtClean="0"/>
              <a:t>uppnås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Konkurrenskraft</a:t>
            </a:r>
            <a:endParaRPr lang="en-US" dirty="0" smtClean="0"/>
          </a:p>
          <a:p>
            <a:r>
              <a:rPr lang="en-US" dirty="0" err="1" smtClean="0"/>
              <a:t>Tryggad</a:t>
            </a:r>
            <a:r>
              <a:rPr lang="en-US" dirty="0" smtClean="0"/>
              <a:t> </a:t>
            </a:r>
            <a:r>
              <a:rPr lang="en-US" dirty="0" err="1" smtClean="0"/>
              <a:t>energiförsörjning</a:t>
            </a:r>
            <a:endParaRPr lang="en-US" dirty="0" smtClean="0"/>
          </a:p>
          <a:p>
            <a:r>
              <a:rPr lang="en-US" dirty="0" err="1"/>
              <a:t>H</a:t>
            </a:r>
            <a:r>
              <a:rPr lang="en-US" dirty="0" err="1" smtClean="0"/>
              <a:t>ållbarhet</a:t>
            </a:r>
            <a:endParaRPr lang="en-US" dirty="0"/>
          </a:p>
          <a:p>
            <a:r>
              <a:rPr lang="en-US" dirty="0" err="1" smtClean="0"/>
              <a:t>Arbetstillfällen</a:t>
            </a:r>
            <a:endParaRPr lang="en-US" dirty="0" smtClean="0"/>
          </a:p>
          <a:p>
            <a:r>
              <a:rPr lang="en-US" dirty="0" err="1" smtClean="0"/>
              <a:t>Lägre</a:t>
            </a:r>
            <a:r>
              <a:rPr lang="en-US" dirty="0" smtClean="0"/>
              <a:t> </a:t>
            </a:r>
            <a:r>
              <a:rPr lang="en-US" dirty="0" err="1" smtClean="0"/>
              <a:t>energikostnader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l"/>
            <a:r>
              <a:rPr lang="en-US" dirty="0" err="1" smtClean="0"/>
              <a:t>Energirörlighet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err="1" smtClean="0"/>
              <a:t>Lägre</a:t>
            </a:r>
            <a:r>
              <a:rPr lang="en-US" dirty="0" smtClean="0"/>
              <a:t> &amp; </a:t>
            </a:r>
            <a:r>
              <a:rPr lang="en-US" dirty="0" err="1" smtClean="0"/>
              <a:t>stabilare</a:t>
            </a:r>
            <a:r>
              <a:rPr lang="en-US" dirty="0" smtClean="0"/>
              <a:t> </a:t>
            </a:r>
            <a:r>
              <a:rPr lang="en-US" dirty="0" err="1" smtClean="0"/>
              <a:t>elpriser</a:t>
            </a:r>
            <a:endParaRPr lang="en-US" dirty="0" smtClean="0"/>
          </a:p>
          <a:p>
            <a:r>
              <a:rPr lang="en-US" dirty="0" err="1" smtClean="0"/>
              <a:t>Större</a:t>
            </a:r>
            <a:r>
              <a:rPr lang="en-US" dirty="0" smtClean="0"/>
              <a:t> </a:t>
            </a:r>
            <a:r>
              <a:rPr lang="en-US" dirty="0" err="1" smtClean="0"/>
              <a:t>valfrihet</a:t>
            </a:r>
            <a:endParaRPr lang="en-US" dirty="0" smtClean="0"/>
          </a:p>
          <a:p>
            <a:r>
              <a:rPr lang="en-US" dirty="0" err="1" smtClean="0"/>
              <a:t>Tryggare</a:t>
            </a:r>
            <a:r>
              <a:rPr lang="en-US" dirty="0" smtClean="0"/>
              <a:t> </a:t>
            </a:r>
            <a:r>
              <a:rPr lang="en-US" dirty="0" err="1" smtClean="0"/>
              <a:t>energiförsörjning</a:t>
            </a:r>
            <a:endParaRPr lang="en-US" dirty="0" smtClean="0"/>
          </a:p>
          <a:p>
            <a:r>
              <a:rPr lang="en-US" dirty="0" err="1" smtClean="0"/>
              <a:t>Större</a:t>
            </a:r>
            <a:r>
              <a:rPr lang="en-US" dirty="0" smtClean="0"/>
              <a:t> </a:t>
            </a:r>
            <a:r>
              <a:rPr lang="en-US" dirty="0" err="1" smtClean="0"/>
              <a:t>säkerhet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37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800" b="1" dirty="0"/>
              <a:t>20 procent av Europas energianvändning år 2020 ska komma från förnybara </a:t>
            </a:r>
            <a:r>
              <a:rPr lang="sv-SE" sz="2800" b="1" dirty="0" smtClean="0"/>
              <a:t>energikällor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49275" y="1711911"/>
            <a:ext cx="804227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”</a:t>
            </a:r>
            <a:r>
              <a:rPr lang="sv-SE" sz="20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Energikällor som hela tiden förnyar sig själva och därför inte kommer att ta slut inom en </a:t>
            </a:r>
            <a:r>
              <a:rPr lang="sv-SE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över-skådlig framtid</a:t>
            </a:r>
            <a:r>
              <a:rPr lang="sv-SE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”.</a:t>
            </a:r>
            <a:endParaRPr lang="sv-SE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3" name="Picture 2" descr="sol-73200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275" y="2696796"/>
            <a:ext cx="2664395" cy="1776263"/>
          </a:xfrm>
          <a:prstGeom prst="rect">
            <a:avLst/>
          </a:prstGeom>
        </p:spPr>
      </p:pic>
      <p:pic>
        <p:nvPicPr>
          <p:cNvPr id="7" name="Picture 6" descr="vatten-webb-360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949" y="2696796"/>
            <a:ext cx="2370848" cy="1778136"/>
          </a:xfrm>
          <a:prstGeom prst="rect">
            <a:avLst/>
          </a:prstGeom>
        </p:spPr>
      </p:pic>
      <p:pic>
        <p:nvPicPr>
          <p:cNvPr id="8" name="Picture 7" descr="E_10_0_0_vind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305" y="2694923"/>
            <a:ext cx="2667204" cy="1778136"/>
          </a:xfrm>
          <a:prstGeom prst="rect">
            <a:avLst/>
          </a:prstGeom>
        </p:spPr>
      </p:pic>
      <p:pic>
        <p:nvPicPr>
          <p:cNvPr id="9" name="Picture 8" descr="Skog-ett-levande-system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305" y="4599183"/>
            <a:ext cx="2667204" cy="1740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523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800" b="1" dirty="0"/>
              <a:t>20 procent av Europas energianvändning år 2020 ska komma från förnybara </a:t>
            </a:r>
            <a:r>
              <a:rPr lang="sv-SE" sz="2800" b="1" dirty="0" smtClean="0"/>
              <a:t>energikällor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Handlingsplan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Förbättra</a:t>
            </a:r>
            <a:r>
              <a:rPr lang="en-US" dirty="0" smtClean="0"/>
              <a:t> </a:t>
            </a:r>
            <a:r>
              <a:rPr lang="en-US" dirty="0" err="1" smtClean="0"/>
              <a:t>inre</a:t>
            </a:r>
            <a:r>
              <a:rPr lang="en-US" dirty="0" smtClean="0"/>
              <a:t> </a:t>
            </a:r>
            <a:r>
              <a:rPr lang="en-US" dirty="0" err="1" smtClean="0"/>
              <a:t>marknad</a:t>
            </a:r>
            <a:endParaRPr lang="en-US" dirty="0" smtClean="0"/>
          </a:p>
          <a:p>
            <a:r>
              <a:rPr lang="en-US" dirty="0" err="1" smtClean="0"/>
              <a:t>Förenkla</a:t>
            </a:r>
            <a:r>
              <a:rPr lang="en-US" dirty="0" smtClean="0"/>
              <a:t> </a:t>
            </a:r>
            <a:r>
              <a:rPr lang="en-US" dirty="0" err="1" smtClean="0"/>
              <a:t>det</a:t>
            </a:r>
            <a:r>
              <a:rPr lang="en-US" dirty="0" smtClean="0"/>
              <a:t> </a:t>
            </a:r>
            <a:r>
              <a:rPr lang="en-US" dirty="0" err="1" smtClean="0"/>
              <a:t>administrativa</a:t>
            </a:r>
            <a:endParaRPr lang="en-US" dirty="0" smtClean="0"/>
          </a:p>
          <a:p>
            <a:r>
              <a:rPr lang="en-US" dirty="0" err="1" smtClean="0"/>
              <a:t>Skapa</a:t>
            </a:r>
            <a:r>
              <a:rPr lang="en-US" dirty="0" smtClean="0"/>
              <a:t> </a:t>
            </a:r>
            <a:r>
              <a:rPr lang="en-US" dirty="0" err="1" smtClean="0"/>
              <a:t>öppenhet</a:t>
            </a:r>
            <a:r>
              <a:rPr lang="en-US" dirty="0" smtClean="0"/>
              <a:t> &amp; </a:t>
            </a:r>
            <a:r>
              <a:rPr lang="en-US" dirty="0" err="1" smtClean="0"/>
              <a:t>insyn</a:t>
            </a:r>
            <a:endParaRPr lang="en-US" dirty="0" smtClean="0"/>
          </a:p>
          <a:p>
            <a:r>
              <a:rPr lang="en-US" dirty="0" err="1" smtClean="0"/>
              <a:t>Spridning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info</a:t>
            </a:r>
          </a:p>
          <a:p>
            <a:r>
              <a:rPr lang="en-US" dirty="0" err="1" smtClean="0"/>
              <a:t>Anpassa</a:t>
            </a:r>
            <a:r>
              <a:rPr lang="en-US" dirty="0" smtClean="0"/>
              <a:t> </a:t>
            </a:r>
            <a:r>
              <a:rPr lang="en-US" dirty="0" err="1" smtClean="0"/>
              <a:t>anläggningar</a:t>
            </a:r>
            <a:endParaRPr lang="en-US" dirty="0" smtClean="0"/>
          </a:p>
          <a:p>
            <a:r>
              <a:rPr lang="en-US" dirty="0" err="1" smtClean="0"/>
              <a:t>Stödåtgärder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 smtClean="0"/>
              <a:t>Varför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err="1" smtClean="0"/>
              <a:t>Utsläppsfria</a:t>
            </a:r>
            <a:r>
              <a:rPr lang="en-US" dirty="0" smtClean="0"/>
              <a:t> </a:t>
            </a:r>
            <a:r>
              <a:rPr lang="en-US" dirty="0" err="1" smtClean="0"/>
              <a:t>energikällor</a:t>
            </a:r>
            <a:endParaRPr lang="en-US" dirty="0" smtClean="0"/>
          </a:p>
          <a:p>
            <a:r>
              <a:rPr lang="en-US" dirty="0" smtClean="0"/>
              <a:t>6-900 </a:t>
            </a:r>
            <a:r>
              <a:rPr lang="en-US" dirty="0" err="1" smtClean="0"/>
              <a:t>miljoner</a:t>
            </a:r>
            <a:r>
              <a:rPr lang="en-US" dirty="0" smtClean="0"/>
              <a:t> ton </a:t>
            </a:r>
            <a:r>
              <a:rPr lang="en-US" dirty="0" err="1" smtClean="0"/>
              <a:t>mindre</a:t>
            </a:r>
            <a:r>
              <a:rPr lang="en-US" dirty="0" smtClean="0"/>
              <a:t> </a:t>
            </a:r>
            <a:r>
              <a:rPr lang="en-US" dirty="0" err="1" smtClean="0"/>
              <a:t>koldioxidutsläpp</a:t>
            </a:r>
            <a:endParaRPr lang="en-US" dirty="0" smtClean="0"/>
          </a:p>
          <a:p>
            <a:r>
              <a:rPr lang="en-US" dirty="0" smtClean="0"/>
              <a:t>150-200 </a:t>
            </a:r>
            <a:r>
              <a:rPr lang="en-US" dirty="0" err="1" smtClean="0"/>
              <a:t>miljarder</a:t>
            </a:r>
            <a:r>
              <a:rPr lang="en-US" dirty="0" smtClean="0"/>
              <a:t> </a:t>
            </a:r>
            <a:r>
              <a:rPr lang="en-US" dirty="0" err="1" smtClean="0"/>
              <a:t>sparade</a:t>
            </a:r>
            <a:r>
              <a:rPr lang="en-US" dirty="0" smtClean="0"/>
              <a:t> euro</a:t>
            </a:r>
          </a:p>
          <a:p>
            <a:r>
              <a:rPr lang="en-US" dirty="0" err="1" smtClean="0"/>
              <a:t>Minskar</a:t>
            </a:r>
            <a:r>
              <a:rPr lang="en-US" dirty="0" smtClean="0"/>
              <a:t> </a:t>
            </a:r>
            <a:r>
              <a:rPr lang="en-US" dirty="0" err="1" smtClean="0"/>
              <a:t>beroendet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</a:t>
            </a:r>
            <a:r>
              <a:rPr lang="en-US" dirty="0" err="1" smtClean="0"/>
              <a:t>importerad</a:t>
            </a:r>
            <a:r>
              <a:rPr lang="en-US" dirty="0" smtClean="0"/>
              <a:t> fossil </a:t>
            </a:r>
            <a:r>
              <a:rPr lang="en-US" dirty="0" err="1" smtClean="0"/>
              <a:t>energi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73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800" b="1" dirty="0"/>
              <a:t>Utsläppen av växthusgaser ska vara 20 % mindre år 2020 jämfört med 1990</a:t>
            </a:r>
            <a:endParaRPr lang="en-US" sz="2800" dirty="0"/>
          </a:p>
        </p:txBody>
      </p:sp>
      <p:pic>
        <p:nvPicPr>
          <p:cNvPr id="4" name="Content Placeholder 3" descr="460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8" r="8138"/>
          <a:stretch>
            <a:fillRect/>
          </a:stretch>
        </p:blipFill>
        <p:spPr>
          <a:xfrm>
            <a:off x="1142884" y="2004923"/>
            <a:ext cx="6435989" cy="3475890"/>
          </a:xfrm>
        </p:spPr>
      </p:pic>
    </p:spTree>
    <p:extLst>
      <p:ext uri="{BB962C8B-B14F-4D97-AF65-F5344CB8AC3E}">
        <p14:creationId xmlns:p14="http://schemas.microsoft.com/office/powerpoint/2010/main" val="2624247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800" b="1" dirty="0"/>
              <a:t>Utsläppen av växthusgaser ska vara 20 % mindre år 2020 jämfört med 1990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Handlingsplan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Belöningar</a:t>
            </a:r>
            <a:r>
              <a:rPr lang="en-US" dirty="0" smtClean="0"/>
              <a:t> </a:t>
            </a:r>
            <a:r>
              <a:rPr lang="en-US" dirty="0" err="1" smtClean="0"/>
              <a:t>för</a:t>
            </a:r>
            <a:r>
              <a:rPr lang="en-US" dirty="0" smtClean="0"/>
              <a:t> </a:t>
            </a:r>
            <a:r>
              <a:rPr lang="en-US" dirty="0" err="1" smtClean="0"/>
              <a:t>investerare</a:t>
            </a:r>
            <a:endParaRPr lang="en-US" dirty="0" smtClean="0"/>
          </a:p>
          <a:p>
            <a:r>
              <a:rPr lang="en-US" dirty="0" smtClean="0"/>
              <a:t>Gratis </a:t>
            </a:r>
            <a:r>
              <a:rPr lang="en-US" dirty="0" err="1" smtClean="0"/>
              <a:t>utsläppsrätter</a:t>
            </a:r>
            <a:endParaRPr lang="en-US" dirty="0" smtClean="0"/>
          </a:p>
          <a:p>
            <a:r>
              <a:rPr lang="en-US" dirty="0" err="1" smtClean="0"/>
              <a:t>Ökade</a:t>
            </a:r>
            <a:r>
              <a:rPr lang="en-US" dirty="0" smtClean="0"/>
              <a:t> </a:t>
            </a:r>
            <a:r>
              <a:rPr lang="en-US" dirty="0" err="1" smtClean="0"/>
              <a:t>koldioxidskatter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 smtClean="0"/>
              <a:t>Varför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err="1" smtClean="0"/>
              <a:t>Positiv</a:t>
            </a:r>
            <a:r>
              <a:rPr lang="en-US" dirty="0" smtClean="0"/>
              <a:t> </a:t>
            </a:r>
            <a:r>
              <a:rPr lang="en-US" dirty="0" err="1" smtClean="0"/>
              <a:t>inverkan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 </a:t>
            </a:r>
            <a:r>
              <a:rPr lang="en-US" dirty="0" err="1" smtClean="0"/>
              <a:t>miljön</a:t>
            </a:r>
            <a:endParaRPr lang="en-US" dirty="0" smtClean="0"/>
          </a:p>
          <a:p>
            <a:r>
              <a:rPr lang="en-US" dirty="0" err="1" smtClean="0"/>
              <a:t>Bättre</a:t>
            </a:r>
            <a:r>
              <a:rPr lang="en-US" dirty="0" smtClean="0"/>
              <a:t> </a:t>
            </a:r>
            <a:r>
              <a:rPr lang="en-US" dirty="0" err="1" smtClean="0"/>
              <a:t>förutsättningar</a:t>
            </a:r>
            <a:r>
              <a:rPr lang="en-US" dirty="0" smtClean="0"/>
              <a:t> </a:t>
            </a:r>
            <a:r>
              <a:rPr lang="en-US" dirty="0" err="1" smtClean="0"/>
              <a:t>för</a:t>
            </a:r>
            <a:r>
              <a:rPr lang="en-US" dirty="0" smtClean="0"/>
              <a:t> </a:t>
            </a:r>
            <a:r>
              <a:rPr lang="en-US" dirty="0" err="1" smtClean="0"/>
              <a:t>framtida</a:t>
            </a:r>
            <a:r>
              <a:rPr lang="en-US" dirty="0" smtClean="0"/>
              <a:t> </a:t>
            </a:r>
            <a:r>
              <a:rPr lang="en-US" dirty="0" err="1" smtClean="0"/>
              <a:t>miljömål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7" name="Picture 6" descr="greenpeace-illustrerar-det-ind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851" y="3810626"/>
            <a:ext cx="2744974" cy="1828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887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800" b="1" dirty="0"/>
              <a:t>20 % effektivare </a:t>
            </a:r>
            <a:r>
              <a:rPr lang="sv-SE" sz="2800" b="1" dirty="0" smtClean="0"/>
              <a:t>energianvändning </a:t>
            </a:r>
            <a:br>
              <a:rPr lang="sv-SE" sz="2800" b="1" dirty="0" smtClean="0"/>
            </a:br>
            <a:r>
              <a:rPr lang="sv-SE" sz="2800" b="1" dirty="0" smtClean="0"/>
              <a:t>år </a:t>
            </a:r>
            <a:r>
              <a:rPr lang="sv-SE" sz="2800" b="1" dirty="0"/>
              <a:t>2020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Handlingsplan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M</a:t>
            </a:r>
            <a:r>
              <a:rPr lang="sv-SE" dirty="0" smtClean="0"/>
              <a:t>obilisera </a:t>
            </a:r>
            <a:r>
              <a:rPr lang="sv-SE" dirty="0"/>
              <a:t>allmänheten, beslutsfattarna och marknadsaktörerna</a:t>
            </a:r>
          </a:p>
          <a:p>
            <a:r>
              <a:rPr lang="sv-SE" dirty="0"/>
              <a:t>F</a:t>
            </a:r>
            <a:r>
              <a:rPr lang="sv-SE" dirty="0" smtClean="0"/>
              <a:t>astställa </a:t>
            </a:r>
            <a:r>
              <a:rPr lang="sv-SE" dirty="0"/>
              <a:t>miniminormer </a:t>
            </a:r>
            <a:r>
              <a:rPr lang="sv-SE" dirty="0" smtClean="0"/>
              <a:t>och bestämmelser </a:t>
            </a:r>
            <a:endParaRPr lang="sv-SE" dirty="0"/>
          </a:p>
          <a:p>
            <a:r>
              <a:rPr lang="sv-SE" dirty="0"/>
              <a:t>M</a:t>
            </a:r>
            <a:r>
              <a:rPr lang="sv-SE" dirty="0" smtClean="0"/>
              <a:t>inska transporternas andel </a:t>
            </a:r>
          </a:p>
          <a:p>
            <a:r>
              <a:rPr lang="sv-SE" dirty="0"/>
              <a:t>U</a:t>
            </a:r>
            <a:r>
              <a:rPr lang="sv-SE" dirty="0" smtClean="0"/>
              <a:t>nderlätta </a:t>
            </a:r>
            <a:r>
              <a:rPr lang="sv-SE" dirty="0"/>
              <a:t>finansiering och </a:t>
            </a:r>
            <a:r>
              <a:rPr lang="sv-SE" dirty="0" smtClean="0"/>
              <a:t>investeringar</a:t>
            </a:r>
          </a:p>
          <a:p>
            <a:r>
              <a:rPr lang="sv-SE" dirty="0"/>
              <a:t>F</a:t>
            </a:r>
            <a:r>
              <a:rPr lang="sv-SE" dirty="0" smtClean="0"/>
              <a:t>örstärka </a:t>
            </a:r>
            <a:r>
              <a:rPr lang="sv-SE" dirty="0"/>
              <a:t>de internationella </a:t>
            </a:r>
            <a:r>
              <a:rPr lang="sv-SE" dirty="0" smtClean="0"/>
              <a:t>insatserna</a:t>
            </a:r>
            <a:endParaRPr lang="sv-SE" b="0" dirty="0">
              <a:effectLst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 smtClean="0"/>
              <a:t>Varför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v-SE" dirty="0" smtClean="0"/>
              <a:t>Stärka konkurrenskraften</a:t>
            </a:r>
          </a:p>
          <a:p>
            <a:r>
              <a:rPr lang="sv-SE" dirty="0" smtClean="0"/>
              <a:t>Skapa försörjningstrygghet</a:t>
            </a:r>
          </a:p>
          <a:p>
            <a:r>
              <a:rPr lang="sv-SE" dirty="0" smtClean="0"/>
              <a:t>Uppfylla avtal i Kyotoprotokollet</a:t>
            </a:r>
            <a:endParaRPr lang="sv-S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625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800" b="1" dirty="0"/>
              <a:t>EU:s mål för energianvändning år 2050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Klimatneutralt -  minskning av utsläpp med 80-95%</a:t>
            </a:r>
            <a:endParaRPr lang="sv-SE" b="0" i="0" dirty="0">
              <a:effectLst/>
            </a:endParaRPr>
          </a:p>
        </p:txBody>
      </p:sp>
      <p:pic>
        <p:nvPicPr>
          <p:cNvPr id="4" name="Picture 3" descr="beautiful-green-environmen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02" y="2548815"/>
            <a:ext cx="4543513" cy="2982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338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5003</TotalTime>
  <Words>866</Words>
  <Application>Microsoft Macintosh PowerPoint</Application>
  <PresentationFormat>On-screen Show (4:3)</PresentationFormat>
  <Paragraphs>141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Breeze</vt:lpstr>
      <vt:lpstr>Redogörelse av EU:s och svenska regeringens mål för energianvändningen år 2020 respektive 2050</vt:lpstr>
      <vt:lpstr>EU:s mål för energianvändningen år 2020</vt:lpstr>
      <vt:lpstr>Varför vill EU nå dessa mål?</vt:lpstr>
      <vt:lpstr>20 procent av Europas energianvändning år 2020 ska komma från förnybara energikällor</vt:lpstr>
      <vt:lpstr>20 procent av Europas energianvändning år 2020 ska komma från förnybara energikällor</vt:lpstr>
      <vt:lpstr>Utsläppen av växthusgaser ska vara 20 % mindre år 2020 jämfört med 1990</vt:lpstr>
      <vt:lpstr>Utsläppen av växthusgaser ska vara 20 % mindre år 2020 jämfört med 1990</vt:lpstr>
      <vt:lpstr>20 % effektivare energianvändning  år 2020</vt:lpstr>
      <vt:lpstr>EU:s mål för energianvändning år 2050</vt:lpstr>
      <vt:lpstr>EU:s mål för energianvändning år 2050</vt:lpstr>
      <vt:lpstr>Svenska regeringens mål för energianvändningen år 2020</vt:lpstr>
      <vt:lpstr>Halva Sveriges energianvändning år 2020  ska komma från förnybara energikällor</vt:lpstr>
      <vt:lpstr>Halva Sveriges energianvändning år 2020  ska komma från förnybara energikällor</vt:lpstr>
      <vt:lpstr>10 procent förnybar energi i  transportsektorn år 2020</vt:lpstr>
      <vt:lpstr>Utsläppen av växthusgaser ska vara 40 procent mindre år 2020 jämfört med 1990</vt:lpstr>
      <vt:lpstr>20 procent effektivare energianvändning  år 2020</vt:lpstr>
      <vt:lpstr>20 procent effektivare energianvändning  år 2020</vt:lpstr>
      <vt:lpstr>Svenska regeringens mål för energianvändningen år 2050</vt:lpstr>
      <vt:lpstr>Källförteckning</vt:lpstr>
      <vt:lpstr>Källförteckning</vt:lpstr>
      <vt:lpstr>Källförteckning</vt:lpstr>
      <vt:lpstr>Källförteckning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Ania Bråhn</dc:creator>
  <cp:lastModifiedBy>Ania Bråhn</cp:lastModifiedBy>
  <cp:revision>36</cp:revision>
  <dcterms:created xsi:type="dcterms:W3CDTF">2012-01-13T11:44:33Z</dcterms:created>
  <dcterms:modified xsi:type="dcterms:W3CDTF">2012-01-16T23:34:30Z</dcterms:modified>
</cp:coreProperties>
</file>